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59" r:id="rId6"/>
    <p:sldId id="261" r:id="rId7"/>
    <p:sldId id="258" r:id="rId8"/>
    <p:sldId id="263" r:id="rId9"/>
    <p:sldId id="274" r:id="rId10"/>
    <p:sldId id="269" r:id="rId11"/>
    <p:sldId id="281" r:id="rId12"/>
    <p:sldId id="270" r:id="rId13"/>
    <p:sldId id="271" r:id="rId14"/>
    <p:sldId id="272" r:id="rId15"/>
    <p:sldId id="277" r:id="rId16"/>
    <p:sldId id="279" r:id="rId17"/>
    <p:sldId id="282" r:id="rId18"/>
    <p:sldId id="280" r:id="rId19"/>
    <p:sldId id="276" r:id="rId20"/>
    <p:sldId id="278" r:id="rId21"/>
    <p:sldId id="28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049"/>
    <a:srgbClr val="074A7E"/>
    <a:srgbClr val="064786"/>
    <a:srgbClr val="F8465C"/>
    <a:srgbClr val="C62E2E"/>
    <a:srgbClr val="4B896B"/>
    <a:srgbClr val="385E98"/>
    <a:srgbClr val="E60B1E"/>
    <a:srgbClr val="243D65"/>
    <a:srgbClr val="464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AC938-9856-95B5-DDEA-EDC0E1915DB1}" v="1" dt="2025-01-20T09:33:13.702"/>
    <p1510:client id="{DCB8E127-B141-C447-548C-DCD6F90895FF}" v="1" dt="2025-01-22T06:55:21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C5B05-9B7B-4D8B-8ABC-4C6CFB193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B96E40-A36A-4865-987B-D39A69806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3B891A-57D4-4834-A7C9-FEC7EE8D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310601-1377-40FA-BDB6-F85835C0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263BC6-0966-4B5D-A110-B3F166BA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94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60CD2-D670-49C6-ABC4-DF699777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DAC540-6521-4942-8311-471D60935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7B1528-C55C-4110-BE4C-BADBB665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C2755B-3B07-4028-B842-F604C73D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1E7DEF-969F-4B79-A7BD-0E7076ED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04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88E4CAA-1E0E-449D-82E4-AD3D8E96F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AD04B7-A27A-4093-83ED-0F46F5CAE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CF668B-9DE2-4209-8F4D-F798DDAC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96B745-55D9-4C94-BEBB-BA4E4961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C078E1-23E9-4A2F-B0E7-D39B8B937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23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EEEFF-6A6A-4708-A30C-B4B3055C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F3AD86-E02C-4F64-87F1-2479D4D00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4D7D42-C2F3-45BC-BB96-B8C002BC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441E66-3100-47B1-AFB5-EC79E834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7FDC6D-5A79-49AE-B379-7462B762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88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34F121-1453-4BA4-82EC-AF0BB1D9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5653D9-B977-443F-95F1-293C086D7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E03E64-F3DB-4E47-89ED-AA8AB7A9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DDCAB7-FB59-4FEB-8512-F8F487F8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4B7420-91EF-4BC7-8616-5CF6CA29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6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418A69-ED83-4676-868B-26B042E1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222DCE-7721-466E-BEA9-74197EA4C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C1CDA1-C463-4580-ABE7-9C463581B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716457-1715-451F-96D8-3CC434B1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E76889-0980-44BF-AB7F-6772A9A8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8DBD2B-BFBA-4881-BF37-7CF3C7C8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95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D14EF-7CB1-447E-9BC8-161CA3BA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0E2032-26DF-4165-A6FB-1AC64BF9E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65401F-948C-4C46-A5D8-C1211CB0B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AA995C-9C59-484C-8A42-6A35CAB7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8AE9BE-B8C4-429D-8326-DB54A48C3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F473B2-2C54-40B8-BEE2-9CC44A2D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DEEE99-1E6C-4287-A2BF-D92B2E89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604D9C-8DA6-40C6-9DE9-E8BC2DE9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44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50A4F-23A5-4378-917B-AAE923C6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F7000D-5B48-4E77-AD41-FBFD4F0D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6E28D7-43DC-4357-AB5D-510A82AF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3C495A-8EFB-4623-BBBF-DDDEAB64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21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E72C1E1-3AD3-4C86-9857-D40AF686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A9333C-7A55-4974-843F-949CF9D9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248925-EF3D-449D-926C-C8E0C87F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9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2B05C-EF16-4334-9510-C35C8197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4D3D96-359B-4439-8439-B5F4EE36D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9EF4A4-427D-42E5-AC4F-E1672F77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D72489-740D-43F1-838E-770A3574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C9214C-51CD-4FF2-9A17-0F809D6C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B4235B-5838-41C7-9D4D-2DFDF218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08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88139-2EF5-4C36-9B93-B437263C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182C4EA-16FB-43EC-AD5D-1823E56F5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DB99F2-F6C4-4C92-A8B5-4883D31F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ABD92F-41F3-4301-838E-11BF1D85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ECD94-5D32-43CF-9EBC-5A271A4B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57A88A-26C6-4876-BA4A-CD6D5E02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52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97A8C6C-83C7-49CA-9B1B-1C3D4550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4ADC7A-01A6-4EDD-A99A-E96A26D7E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0E6933-54FD-4582-8520-37E8E4E59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3676-9BA8-411F-9AD3-DEC6CDA48B13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322A1-DB0A-41BD-91A4-3B3196D3A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71F4A6-6CF6-4EF5-B089-B7D4BCD87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4C14E-6E34-46CC-9AB8-B660BBE6B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01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vc.cervantes.es/lengua/anuario/anuario_23/el_espanol_en_el_mundo_anuario_instituto_cervantes_2023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3748F1FF-9FC8-44D4-B704-4087C21C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767"/>
            <a:ext cx="12240000" cy="8559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9C49CC5-7A1C-412B-A274-442AD943A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" y="4599674"/>
            <a:ext cx="12240000" cy="855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1F45F4-5122-1A5C-127F-D52E21ED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0" y="2795052"/>
            <a:ext cx="3257550" cy="1190625"/>
          </a:xfrm>
          <a:prstGeom prst="rect">
            <a:avLst/>
          </a:prstGeom>
        </p:spPr>
      </p:pic>
      <p:pic>
        <p:nvPicPr>
          <p:cNvPr id="9" name="Imagen 8" descr="Embalse de Canales, Güéjar Sierra, Granada&#10;">
            <a:extLst>
              <a:ext uri="{FF2B5EF4-FFF2-40B4-BE49-F238E27FC236}">
                <a16:creationId xmlns:a16="http://schemas.microsoft.com/office/drawing/2014/main" id="{5DA012CD-1366-C9D0-5AFD-0055824D01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9" y="0"/>
            <a:ext cx="5718610" cy="2130463"/>
          </a:xfrm>
          <a:prstGeom prst="rect">
            <a:avLst/>
          </a:pr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5" name="Immagine 4" descr="Immagine che contiene edificio, esterni, cielo, strada&#10;&#10;Descrizione generata automaticamente">
            <a:extLst>
              <a:ext uri="{FF2B5EF4-FFF2-40B4-BE49-F238E27FC236}">
                <a16:creationId xmlns:a16="http://schemas.microsoft.com/office/drawing/2014/main" id="{77C16AAF-8916-4AD0-ADFE-9ABF3393C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r="1" b="10495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softEdge rad="0"/>
          </a:effectLst>
        </p:spPr>
      </p:pic>
      <p:pic>
        <p:nvPicPr>
          <p:cNvPr id="15" name="Imagen 14" descr="Vista de Granada">
            <a:extLst>
              <a:ext uri="{FF2B5EF4-FFF2-40B4-BE49-F238E27FC236}">
                <a16:creationId xmlns:a16="http://schemas.microsoft.com/office/drawing/2014/main" id="{97DC6573-D14B-98B0-123D-77FD928DF2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" y="4683320"/>
            <a:ext cx="8780521" cy="218747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3" name="Immagine 12" descr="Immagine che contiene persona, interni, gruppo, scena&#10;&#10;Descrizione generata automaticamente">
            <a:extLst>
              <a:ext uri="{FF2B5EF4-FFF2-40B4-BE49-F238E27FC236}">
                <a16:creationId xmlns:a16="http://schemas.microsoft.com/office/drawing/2014/main" id="{CD2C82EA-C5A7-48C4-B8D5-1E8951E2F2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r="20973"/>
          <a:stretch/>
        </p:blipFill>
        <p:spPr>
          <a:xfrm>
            <a:off x="7716860" y="4683310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12" name="Imagen 11" descr="Debreceni Egyetem">
            <a:extLst>
              <a:ext uri="{FF2B5EF4-FFF2-40B4-BE49-F238E27FC236}">
                <a16:creationId xmlns:a16="http://schemas.microsoft.com/office/drawing/2014/main" id="{43541E3F-CB34-9C3D-3881-46508FF28A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644"/>
            <a:ext cx="3493856" cy="1151617"/>
          </a:xfrm>
          <a:prstGeom prst="rect">
            <a:avLst/>
          </a:prstGeom>
        </p:spPr>
      </p:pic>
      <p:pic>
        <p:nvPicPr>
          <p:cNvPr id="16" name="Imagen 15" descr="Carretera con montañas al fondo&#10;&#10;Descripción generada automáticamente">
            <a:extLst>
              <a:ext uri="{FF2B5EF4-FFF2-40B4-BE49-F238E27FC236}">
                <a16:creationId xmlns:a16="http://schemas.microsoft.com/office/drawing/2014/main" id="{BDB42F84-C3A4-DEC1-8D8A-354C774B5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" t="38699" r="-182" b="-634"/>
          <a:stretch/>
        </p:blipFill>
        <p:spPr>
          <a:xfrm>
            <a:off x="3566061" y="2189450"/>
            <a:ext cx="5296183" cy="24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D7B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Bandera de Argentina">
            <a:extLst>
              <a:ext uri="{FF2B5EF4-FFF2-40B4-BE49-F238E27FC236}">
                <a16:creationId xmlns:a16="http://schemas.microsoft.com/office/drawing/2014/main" id="{47071346-29DB-4066-8CEA-658D69D489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20444" r="18333" b="25778"/>
          <a:stretch/>
        </p:blipFill>
        <p:spPr>
          <a:xfrm>
            <a:off x="123444" y="91439"/>
            <a:ext cx="4262000" cy="2319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3E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Bandera de Uruguay">
            <a:extLst>
              <a:ext uri="{FF2B5EF4-FFF2-40B4-BE49-F238E27FC236}">
                <a16:creationId xmlns:a16="http://schemas.microsoft.com/office/drawing/2014/main" id="{61AC41E4-F0A9-444B-5FF3-84DADC7D81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19355" r="22796" b="27742"/>
          <a:stretch/>
        </p:blipFill>
        <p:spPr>
          <a:xfrm>
            <a:off x="7882663" y="121920"/>
            <a:ext cx="4200907" cy="2695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1397E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n 8" descr="Bandera de Ecuador">
            <a:extLst>
              <a:ext uri="{FF2B5EF4-FFF2-40B4-BE49-F238E27FC236}">
                <a16:creationId xmlns:a16="http://schemas.microsoft.com/office/drawing/2014/main" id="{D8C6052E-4D90-736F-50C4-62083BC1E7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5608" r="1024" b="8391"/>
          <a:stretch/>
        </p:blipFill>
        <p:spPr>
          <a:xfrm>
            <a:off x="4862456" y="-386183"/>
            <a:ext cx="2911777" cy="28300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8D0116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Imagen 10" descr="Bandera de Paraguay">
            <a:extLst>
              <a:ext uri="{FF2B5EF4-FFF2-40B4-BE49-F238E27FC236}">
                <a16:creationId xmlns:a16="http://schemas.microsoft.com/office/drawing/2014/main" id="{1FC0A8ED-6A4E-1084-B1FB-B7904276A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" y="2674312"/>
            <a:ext cx="3742808" cy="2102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53E4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 descr="Bandera de Puerto Rico">
            <a:extLst>
              <a:ext uri="{FF2B5EF4-FFF2-40B4-BE49-F238E27FC236}">
                <a16:creationId xmlns:a16="http://schemas.microsoft.com/office/drawing/2014/main" id="{D1DF316D-C9CD-054D-C69B-F880902BD5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27086" r="24656" b="24130"/>
          <a:stretch/>
        </p:blipFill>
        <p:spPr>
          <a:xfrm>
            <a:off x="356323" y="5015304"/>
            <a:ext cx="3101909" cy="2013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714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Bandera de Cuba">
            <a:extLst>
              <a:ext uri="{FF2B5EF4-FFF2-40B4-BE49-F238E27FC236}">
                <a16:creationId xmlns:a16="http://schemas.microsoft.com/office/drawing/2014/main" id="{F8D17943-1F39-F06E-8F9C-4A880A1F4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22117" r="6185" b="14040"/>
          <a:stretch/>
        </p:blipFill>
        <p:spPr>
          <a:xfrm>
            <a:off x="3308360" y="4852310"/>
            <a:ext cx="3325285" cy="2013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987C8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Imagen 16" descr="Bandera de Venezuela">
            <a:extLst>
              <a:ext uri="{FF2B5EF4-FFF2-40B4-BE49-F238E27FC236}">
                <a16:creationId xmlns:a16="http://schemas.microsoft.com/office/drawing/2014/main" id="{8ECAD3CC-D216-0D7F-FDF3-13F9AF7900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21449" r="13293" b="37392"/>
          <a:stretch/>
        </p:blipFill>
        <p:spPr>
          <a:xfrm>
            <a:off x="4073000" y="2274206"/>
            <a:ext cx="2195333" cy="2013975"/>
          </a:xfrm>
          <a:prstGeom prst="ellipse">
            <a:avLst/>
          </a:prstGeom>
          <a:ln w="190500" cap="rnd">
            <a:solidFill>
              <a:srgbClr val="08456E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Imagen 24" descr="Bandera de Perú">
            <a:extLst>
              <a:ext uri="{FF2B5EF4-FFF2-40B4-BE49-F238E27FC236}">
                <a16:creationId xmlns:a16="http://schemas.microsoft.com/office/drawing/2014/main" id="{6B125CB6-1E60-C303-366E-50A32B5BE1E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27361" r="1240" b="11944"/>
          <a:stretch/>
        </p:blipFill>
        <p:spPr>
          <a:xfrm>
            <a:off x="8621001" y="2875918"/>
            <a:ext cx="3588342" cy="3338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201D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n 18" descr="Bandera de Guatemala">
            <a:extLst>
              <a:ext uri="{FF2B5EF4-FFF2-40B4-BE49-F238E27FC236}">
                <a16:creationId xmlns:a16="http://schemas.microsoft.com/office/drawing/2014/main" id="{3BCB33B8-08B8-D3B5-8698-E7E725C4136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 r="3005" b="38696"/>
          <a:stretch/>
        </p:blipFill>
        <p:spPr>
          <a:xfrm>
            <a:off x="6211403" y="2754266"/>
            <a:ext cx="2301168" cy="2016569"/>
          </a:xfrm>
          <a:prstGeom prst="ellipse">
            <a:avLst/>
          </a:prstGeom>
          <a:ln w="63500" cap="rnd">
            <a:solidFill>
              <a:srgbClr val="01CBD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 descr="Bandera de Honduras">
            <a:extLst>
              <a:ext uri="{FF2B5EF4-FFF2-40B4-BE49-F238E27FC236}">
                <a16:creationId xmlns:a16="http://schemas.microsoft.com/office/drawing/2014/main" id="{72187ABF-A55A-33AA-96C2-789EA01AFD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25139" r="22954" b="41088"/>
          <a:stretch/>
        </p:blipFill>
        <p:spPr>
          <a:xfrm>
            <a:off x="6790032" y="4841799"/>
            <a:ext cx="2234632" cy="2024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6162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428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3C854-6F76-4C6F-BE38-882729D44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1EA4C713-D73E-CF1E-340A-E2AC4858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738E821A-EC25-4974-7BB7-290DF09F6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D7B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Bandera de España">
            <a:extLst>
              <a:ext uri="{FF2B5EF4-FFF2-40B4-BE49-F238E27FC236}">
                <a16:creationId xmlns:a16="http://schemas.microsoft.com/office/drawing/2014/main" id="{3999BCBD-D8C5-9B2C-D189-A2B8797EA0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3718"/>
          <a:stretch/>
        </p:blipFill>
        <p:spPr>
          <a:xfrm>
            <a:off x="169725" y="90580"/>
            <a:ext cx="4262000" cy="2319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60B1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Bandera de Guinea Ecuatorial">
            <a:extLst>
              <a:ext uri="{FF2B5EF4-FFF2-40B4-BE49-F238E27FC236}">
                <a16:creationId xmlns:a16="http://schemas.microsoft.com/office/drawing/2014/main" id="{10067405-0391-675C-D633-120E82587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1870"/>
          <a:stretch/>
        </p:blipFill>
        <p:spPr>
          <a:xfrm>
            <a:off x="9094804" y="135606"/>
            <a:ext cx="3021871" cy="19266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Bandera de Chile">
            <a:extLst>
              <a:ext uri="{FF2B5EF4-FFF2-40B4-BE49-F238E27FC236}">
                <a16:creationId xmlns:a16="http://schemas.microsoft.com/office/drawing/2014/main" id="{1CF2EFAB-C4B3-5975-E641-BD9BD27DBE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15701"/>
          <a:stretch/>
        </p:blipFill>
        <p:spPr>
          <a:xfrm>
            <a:off x="5132443" y="-514673"/>
            <a:ext cx="3311688" cy="321871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385E98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Imagen 10" descr="Bandera de Costa Rica">
            <a:extLst>
              <a:ext uri="{FF2B5EF4-FFF2-40B4-BE49-F238E27FC236}">
                <a16:creationId xmlns:a16="http://schemas.microsoft.com/office/drawing/2014/main" id="{A0219BF1-BA4F-32ED-74E5-E71F759AF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306" y="2668430"/>
            <a:ext cx="3504008" cy="2102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Imagen 12" descr="Bandera de la República Dominicana">
            <a:extLst>
              <a:ext uri="{FF2B5EF4-FFF2-40B4-BE49-F238E27FC236}">
                <a16:creationId xmlns:a16="http://schemas.microsoft.com/office/drawing/2014/main" id="{33726CEB-C767-D892-9982-01A55A4D89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1305"/>
          <a:stretch/>
        </p:blipFill>
        <p:spPr>
          <a:xfrm>
            <a:off x="356323" y="5015304"/>
            <a:ext cx="3101909" cy="2013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62E2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n 16" descr="Bandera de Colombia">
            <a:extLst>
              <a:ext uri="{FF2B5EF4-FFF2-40B4-BE49-F238E27FC236}">
                <a16:creationId xmlns:a16="http://schemas.microsoft.com/office/drawing/2014/main" id="{3DC799B1-D733-F8EC-8737-1E01CA67E0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 b="19433"/>
          <a:stretch/>
        </p:blipFill>
        <p:spPr>
          <a:xfrm>
            <a:off x="3879924" y="2271189"/>
            <a:ext cx="2195333" cy="2013975"/>
          </a:xfrm>
          <a:prstGeom prst="ellipse">
            <a:avLst/>
          </a:prstGeom>
          <a:ln w="190500" cap="rnd">
            <a:solidFill>
              <a:srgbClr val="08456E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Imagen 24" descr="Bandera de México">
            <a:extLst>
              <a:ext uri="{FF2B5EF4-FFF2-40B4-BE49-F238E27FC236}">
                <a16:creationId xmlns:a16="http://schemas.microsoft.com/office/drawing/2014/main" id="{2FA0FE21-08DE-99C5-F686-FA5F23F45B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1" b="18981"/>
          <a:stretch/>
        </p:blipFill>
        <p:spPr>
          <a:xfrm>
            <a:off x="8621001" y="2875918"/>
            <a:ext cx="3588342" cy="3338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4B896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n 18" descr="Bandera de El Salvador">
            <a:extLst>
              <a:ext uri="{FF2B5EF4-FFF2-40B4-BE49-F238E27FC236}">
                <a16:creationId xmlns:a16="http://schemas.microsoft.com/office/drawing/2014/main" id="{EECE09A8-6BA8-4B09-665B-C19238BD03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32316" r="-11871" b="9274"/>
          <a:stretch/>
        </p:blipFill>
        <p:spPr>
          <a:xfrm>
            <a:off x="6196088" y="2453625"/>
            <a:ext cx="2301168" cy="2016569"/>
          </a:xfrm>
          <a:prstGeom prst="ellipse">
            <a:avLst/>
          </a:prstGeom>
          <a:ln w="190500" cap="rnd">
            <a:solidFill>
              <a:srgbClr val="06478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Imagen 22" descr="Bandera de Nicaragua">
            <a:extLst>
              <a:ext uri="{FF2B5EF4-FFF2-40B4-BE49-F238E27FC236}">
                <a16:creationId xmlns:a16="http://schemas.microsoft.com/office/drawing/2014/main" id="{E0F7E3F7-A6FC-B6FD-35C3-9923E0A9F9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1" b="19801"/>
          <a:stretch/>
        </p:blipFill>
        <p:spPr>
          <a:xfrm>
            <a:off x="7076524" y="4659463"/>
            <a:ext cx="2234632" cy="2024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74A7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Bandera de Panamá">
            <a:extLst>
              <a:ext uri="{FF2B5EF4-FFF2-40B4-BE49-F238E27FC236}">
                <a16:creationId xmlns:a16="http://schemas.microsoft.com/office/drawing/2014/main" id="{39DD6E7A-515E-EFB3-55F7-7F126888556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19838" r="13575" b="10626"/>
          <a:stretch/>
        </p:blipFill>
        <p:spPr>
          <a:xfrm>
            <a:off x="7977406" y="1344959"/>
            <a:ext cx="2028509" cy="1541510"/>
          </a:xfrm>
          <a:prstGeom prst="ellipse">
            <a:avLst/>
          </a:prstGeom>
          <a:ln w="63500" cap="rnd">
            <a:solidFill>
              <a:srgbClr val="F846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 descr="Bandera de Bolivia">
            <a:extLst>
              <a:ext uri="{FF2B5EF4-FFF2-40B4-BE49-F238E27FC236}">
                <a16:creationId xmlns:a16="http://schemas.microsoft.com/office/drawing/2014/main" id="{8C5E244D-FA96-3976-4F1C-526A69B322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7873" r="18063" b="19008"/>
          <a:stretch/>
        </p:blipFill>
        <p:spPr>
          <a:xfrm>
            <a:off x="3571000" y="4544659"/>
            <a:ext cx="3588343" cy="2254094"/>
          </a:xfrm>
          <a:prstGeom prst="rect">
            <a:avLst/>
          </a:prstGeom>
          <a:ln w="76200">
            <a:solidFill>
              <a:srgbClr val="64904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1088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Patagonia, Argentina">
            <a:extLst>
              <a:ext uri="{FF2B5EF4-FFF2-40B4-BE49-F238E27FC236}">
                <a16:creationId xmlns:a16="http://schemas.microsoft.com/office/drawing/2014/main" id="{FEAB9756-848C-6B2A-1F18-7CD3C62A78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2" b="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9" name="Imagen 8" descr="Chichén Itzá, México">
            <a:extLst>
              <a:ext uri="{FF2B5EF4-FFF2-40B4-BE49-F238E27FC236}">
                <a16:creationId xmlns:a16="http://schemas.microsoft.com/office/drawing/2014/main" id="{93BAF777-BE4E-C52C-B1F9-20522F371F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6" r="3" b="7868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7" name="Imagen 6" descr="Cancún, México">
            <a:extLst>
              <a:ext uri="{FF2B5EF4-FFF2-40B4-BE49-F238E27FC236}">
                <a16:creationId xmlns:a16="http://schemas.microsoft.com/office/drawing/2014/main" id="{5DA6FBC4-722D-90AD-F414-9F6A3F5431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6070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09ED634-54BD-4CC9-6DEF-473E6845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C14E-6E34-46CC-9AB8-B660BBE6B690}" type="slidenum">
              <a:rPr lang="it-IT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224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Chimborazo, Ecuador">
            <a:extLst>
              <a:ext uri="{FF2B5EF4-FFF2-40B4-BE49-F238E27FC236}">
                <a16:creationId xmlns:a16="http://schemas.microsoft.com/office/drawing/2014/main" id="{372214C3-8AF0-7A0D-5450-4DCFF6D923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Imagen 5" descr="Salar de Uyuní, Bolivia">
            <a:extLst>
              <a:ext uri="{FF2B5EF4-FFF2-40B4-BE49-F238E27FC236}">
                <a16:creationId xmlns:a16="http://schemas.microsoft.com/office/drawing/2014/main" id="{62F2C693-04D2-B116-BB4F-D7B83AFC1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4" b="1310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Imagen 8" descr="Museo Guggenheim, Bilbao">
            <a:extLst>
              <a:ext uri="{FF2B5EF4-FFF2-40B4-BE49-F238E27FC236}">
                <a16:creationId xmlns:a16="http://schemas.microsoft.com/office/drawing/2014/main" id="{84BAE491-6ECA-15DC-E72F-7056F40537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7701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477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Alhambra, Granada">
            <a:extLst>
              <a:ext uri="{FF2B5EF4-FFF2-40B4-BE49-F238E27FC236}">
                <a16:creationId xmlns:a16="http://schemas.microsoft.com/office/drawing/2014/main" id="{C9EA1E33-1B41-67EF-61AB-5E76E03430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r="35283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8" name="Imagen 7" descr="Patio de los arrayanes, Alhambra, Granada">
            <a:extLst>
              <a:ext uri="{FF2B5EF4-FFF2-40B4-BE49-F238E27FC236}">
                <a16:creationId xmlns:a16="http://schemas.microsoft.com/office/drawing/2014/main" id="{F6A705D0-EE4B-D588-D8B5-F2CA059D76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r="6736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6" name="Imagen 5" descr="Patio de los leones, Alhambra, Granada">
            <a:extLst>
              <a:ext uri="{FF2B5EF4-FFF2-40B4-BE49-F238E27FC236}">
                <a16:creationId xmlns:a16="http://schemas.microsoft.com/office/drawing/2014/main" id="{933DC665-01F9-7B02-D2F4-3119059B8A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10" name="Imagen 9" descr="Patio de los leones, Alhambra, Granada">
            <a:extLst>
              <a:ext uri="{FF2B5EF4-FFF2-40B4-BE49-F238E27FC236}">
                <a16:creationId xmlns:a16="http://schemas.microsoft.com/office/drawing/2014/main" id="{9AE35FFB-DA9E-42D2-F2A0-F8BC110110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17547" b="-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atio de los Arrayanes, Alhambra, Granada">
            <a:extLst>
              <a:ext uri="{FF2B5EF4-FFF2-40B4-BE49-F238E27FC236}">
                <a16:creationId xmlns:a16="http://schemas.microsoft.com/office/drawing/2014/main" id="{4B916998-496A-C153-8FBF-C6A86D1C79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nterior de cúpula, Alhambra, Granada">
            <a:extLst>
              <a:ext uri="{FF2B5EF4-FFF2-40B4-BE49-F238E27FC236}">
                <a16:creationId xmlns:a16="http://schemas.microsoft.com/office/drawing/2014/main" id="{F5E6AFCB-5AB7-19B1-DA21-356B24D1B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Vinicunca (Montaña de siete colores), Perú">
            <a:extLst>
              <a:ext uri="{FF2B5EF4-FFF2-40B4-BE49-F238E27FC236}">
                <a16:creationId xmlns:a16="http://schemas.microsoft.com/office/drawing/2014/main" id="{E3016B52-D297-8BAF-93A5-6FE9A9FCA2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1" y="3748194"/>
            <a:ext cx="3089538" cy="24716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 descr="Giralda - campanario de la catedral de Sevilla">
            <a:extLst>
              <a:ext uri="{FF2B5EF4-FFF2-40B4-BE49-F238E27FC236}">
                <a16:creationId xmlns:a16="http://schemas.microsoft.com/office/drawing/2014/main" id="{3A186793-D4FF-75F2-772B-85920442E1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990238"/>
            <a:ext cx="3252903" cy="489158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ico de Orizaba / Citlaltépetl, México">
            <a:extLst>
              <a:ext uri="{FF2B5EF4-FFF2-40B4-BE49-F238E27FC236}">
                <a16:creationId xmlns:a16="http://schemas.microsoft.com/office/drawing/2014/main" id="{33D11FCF-C0DC-A3F0-2130-F40623BC8C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 b="14284"/>
          <a:stretch/>
        </p:blipFill>
        <p:spPr>
          <a:xfrm>
            <a:off x="8313518" y="3982458"/>
            <a:ext cx="3252903" cy="20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sa Rosada, Buenos Aires">
            <a:extLst>
              <a:ext uri="{FF2B5EF4-FFF2-40B4-BE49-F238E27FC236}">
                <a16:creationId xmlns:a16="http://schemas.microsoft.com/office/drawing/2014/main" id="{2DFF1799-400B-C36E-1D9E-4BC720E0DB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12267"/>
          <a:stretch/>
        </p:blipFill>
        <p:spPr>
          <a:xfrm>
            <a:off x="0" y="2982426"/>
            <a:ext cx="3847652" cy="38476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8" name="Imagen 7" descr="Roscón de Reyes">
            <a:extLst>
              <a:ext uri="{FF2B5EF4-FFF2-40B4-BE49-F238E27FC236}">
                <a16:creationId xmlns:a16="http://schemas.microsoft.com/office/drawing/2014/main" id="{A174ACBB-6DA7-5631-F2AA-7EBDCDCDA6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b="5355"/>
          <a:stretch/>
        </p:blipFill>
        <p:spPr>
          <a:xfrm>
            <a:off x="5605324" y="43231"/>
            <a:ext cx="3274160" cy="327416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Imagen 3" descr="Las fallas de Valencia">
            <a:extLst>
              <a:ext uri="{FF2B5EF4-FFF2-40B4-BE49-F238E27FC236}">
                <a16:creationId xmlns:a16="http://schemas.microsoft.com/office/drawing/2014/main" id="{661C8907-B4DA-DE30-7709-434A8D546C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-1" b="-1"/>
          <a:stretch/>
        </p:blipFill>
        <p:spPr>
          <a:xfrm>
            <a:off x="4248725" y="3135529"/>
            <a:ext cx="3694549" cy="3694549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Imagen 9" descr="Jamón y queso">
            <a:extLst>
              <a:ext uri="{FF2B5EF4-FFF2-40B4-BE49-F238E27FC236}">
                <a16:creationId xmlns:a16="http://schemas.microsoft.com/office/drawing/2014/main" id="{AFB5F92D-4D07-8628-788A-F34643ED58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13788"/>
          <a:stretch/>
        </p:blipFill>
        <p:spPr>
          <a:xfrm>
            <a:off x="8674250" y="816754"/>
            <a:ext cx="3517750" cy="351775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Imagen 10" descr="Islas Galápagos">
            <a:extLst>
              <a:ext uri="{FF2B5EF4-FFF2-40B4-BE49-F238E27FC236}">
                <a16:creationId xmlns:a16="http://schemas.microsoft.com/office/drawing/2014/main" id="{76D7E0DE-360F-2BD9-BDE9-85E25F6CDC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9" b="16869"/>
          <a:stretch/>
        </p:blipFill>
        <p:spPr>
          <a:xfrm>
            <a:off x="1973903" y="43231"/>
            <a:ext cx="3565132" cy="356513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99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8592F-B178-B0BC-D829-18A1F4BE8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a Bombonera, Buenos Aires">
            <a:extLst>
              <a:ext uri="{FF2B5EF4-FFF2-40B4-BE49-F238E27FC236}">
                <a16:creationId xmlns:a16="http://schemas.microsoft.com/office/drawing/2014/main" id="{3BD4DF56-F2E9-EE24-765A-95A01AA60A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10022"/>
          <a:stretch/>
        </p:blipFill>
        <p:spPr>
          <a:xfrm>
            <a:off x="23661" y="3010348"/>
            <a:ext cx="3847652" cy="38476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8" name="Imagen 7" descr="Roscón de Reyes">
            <a:extLst>
              <a:ext uri="{FF2B5EF4-FFF2-40B4-BE49-F238E27FC236}">
                <a16:creationId xmlns:a16="http://schemas.microsoft.com/office/drawing/2014/main" id="{67F3889F-ECE0-7594-C871-C76A143626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5914" r="2046" b="-5914"/>
          <a:stretch/>
        </p:blipFill>
        <p:spPr>
          <a:xfrm>
            <a:off x="5460619" y="46430"/>
            <a:ext cx="3274160" cy="327416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Imagen 3" descr="Puerta Santa María, Burgos">
            <a:extLst>
              <a:ext uri="{FF2B5EF4-FFF2-40B4-BE49-F238E27FC236}">
                <a16:creationId xmlns:a16="http://schemas.microsoft.com/office/drawing/2014/main" id="{359E3219-AB6D-5956-72AA-196D32279F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5347244" y="2969814"/>
            <a:ext cx="3694549" cy="3694549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Imagen 9" descr="Estrella de Levante, la cerveza murciana">
            <a:extLst>
              <a:ext uri="{FF2B5EF4-FFF2-40B4-BE49-F238E27FC236}">
                <a16:creationId xmlns:a16="http://schemas.microsoft.com/office/drawing/2014/main" id="{1D15B0EF-4961-13EA-91CC-6668FE631E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4363" r="306" b="10697"/>
          <a:stretch/>
        </p:blipFill>
        <p:spPr>
          <a:xfrm>
            <a:off x="8525856" y="1299338"/>
            <a:ext cx="3517750" cy="351775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Imagen 2" descr="Islas Galápagos">
            <a:extLst>
              <a:ext uri="{FF2B5EF4-FFF2-40B4-BE49-F238E27FC236}">
                <a16:creationId xmlns:a16="http://schemas.microsoft.com/office/drawing/2014/main" id="{E2D911CF-5384-FA30-0166-A45DE57300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16653"/>
          <a:stretch/>
        </p:blipFill>
        <p:spPr>
          <a:xfrm>
            <a:off x="1693096" y="0"/>
            <a:ext cx="3847652" cy="38476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711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anada">
            <a:extLst>
              <a:ext uri="{FF2B5EF4-FFF2-40B4-BE49-F238E27FC236}">
                <a16:creationId xmlns:a16="http://schemas.microsoft.com/office/drawing/2014/main" id="{F2D7CE83-BDCA-A37F-7C63-5EE974C857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" y="419548"/>
            <a:ext cx="4021403" cy="3016052"/>
          </a:xfrm>
          <a:prstGeom prst="rect">
            <a:avLst/>
          </a:prstGeom>
        </p:spPr>
      </p:pic>
      <p:pic>
        <p:nvPicPr>
          <p:cNvPr id="9" name="Imagen 8" descr="La Habana, Cuba">
            <a:extLst>
              <a:ext uri="{FF2B5EF4-FFF2-40B4-BE49-F238E27FC236}">
                <a16:creationId xmlns:a16="http://schemas.microsoft.com/office/drawing/2014/main" id="{40028C3A-81A3-BFA9-1581-1DEE64E42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53" y="1602890"/>
            <a:ext cx="3926540" cy="3926540"/>
          </a:xfrm>
          <a:prstGeom prst="rect">
            <a:avLst/>
          </a:prstGeom>
        </p:spPr>
      </p:pic>
      <p:pic>
        <p:nvPicPr>
          <p:cNvPr id="11" name="Imagen 10" descr="Catedral de Murcia">
            <a:extLst>
              <a:ext uri="{FF2B5EF4-FFF2-40B4-BE49-F238E27FC236}">
                <a16:creationId xmlns:a16="http://schemas.microsoft.com/office/drawing/2014/main" id="{A9D28D3F-71EB-F4B4-0DD6-DF4BD603CA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40" y="301215"/>
            <a:ext cx="3825996" cy="2869496"/>
          </a:xfrm>
          <a:prstGeom prst="rect">
            <a:avLst/>
          </a:prstGeom>
        </p:spPr>
      </p:pic>
      <p:pic>
        <p:nvPicPr>
          <p:cNvPr id="7" name="Imagen 6" descr="Salar de Uyuní, Bolivia">
            <a:extLst>
              <a:ext uri="{FF2B5EF4-FFF2-40B4-BE49-F238E27FC236}">
                <a16:creationId xmlns:a16="http://schemas.microsoft.com/office/drawing/2014/main" id="{AF08ECA9-E718-BA77-9086-62C7DEE913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" y="3791818"/>
            <a:ext cx="4021404" cy="2684286"/>
          </a:xfrm>
          <a:prstGeom prst="rect">
            <a:avLst/>
          </a:prstGeom>
        </p:spPr>
      </p:pic>
      <p:pic>
        <p:nvPicPr>
          <p:cNvPr id="4" name="Imagen 3" descr="Batería de las Cenizas, Cartagena, Murcia">
            <a:extLst>
              <a:ext uri="{FF2B5EF4-FFF2-40B4-BE49-F238E27FC236}">
                <a16:creationId xmlns:a16="http://schemas.microsoft.com/office/drawing/2014/main" id="{B6C31C3D-5264-8447-0FB1-B235248981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63" y="3696946"/>
            <a:ext cx="3705545" cy="27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n 7" descr="Teotihuacán, México">
            <a:extLst>
              <a:ext uri="{FF2B5EF4-FFF2-40B4-BE49-F238E27FC236}">
                <a16:creationId xmlns:a16="http://schemas.microsoft.com/office/drawing/2014/main" id="{7933771F-562C-C043-785B-E65F7E00E7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8" r="-2" b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Imagen 5" descr="Catedral de Santiago, Santiago de Compostela">
            <a:extLst>
              <a:ext uri="{FF2B5EF4-FFF2-40B4-BE49-F238E27FC236}">
                <a16:creationId xmlns:a16="http://schemas.microsoft.com/office/drawing/2014/main" id="{1A2D9C94-25D5-5095-9EC1-15A71B7041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21972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0" name="Imagen 9" descr="UNAM, México">
            <a:extLst>
              <a:ext uri="{FF2B5EF4-FFF2-40B4-BE49-F238E27FC236}">
                <a16:creationId xmlns:a16="http://schemas.microsoft.com/office/drawing/2014/main" id="{F8EDAC4B-BD6F-2FF4-A2C8-D6D16FF504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r="23578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4" name="Imagen 3" descr="Catedral de Burgos">
            <a:extLst>
              <a:ext uri="{FF2B5EF4-FFF2-40B4-BE49-F238E27FC236}">
                <a16:creationId xmlns:a16="http://schemas.microsoft.com/office/drawing/2014/main" id="{EA3B7508-7E11-5462-D3C1-4928FCCB3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7789" b="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8501CA4-A4AE-4FB7-9644-5F4B948E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t-IT" b="1" cap="all" dirty="0">
                <a:solidFill>
                  <a:srgbClr val="FFC000"/>
                </a:solidFill>
                <a:latin typeface="+mn-lt"/>
              </a:rPr>
              <a:t>OKTATÁS</a:t>
            </a:r>
            <a:endParaRPr lang="it-IT" b="1" dirty="0">
              <a:solidFill>
                <a:srgbClr val="FFC000"/>
              </a:solidFill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6307373-3957-45FA-8378-ACAF50F4A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7107813" cy="4930246"/>
          </a:xfr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hu-HU" sz="4000" b="1" dirty="0">
                <a:solidFill>
                  <a:schemeClr val="accent6"/>
                </a:solidFill>
              </a:rPr>
              <a:t>Újlatin nyelvek és kultúrák </a:t>
            </a:r>
            <a:r>
              <a:rPr lang="it-IT" sz="4000" b="1" dirty="0">
                <a:solidFill>
                  <a:schemeClr val="accent6"/>
                </a:solidFill>
              </a:rPr>
              <a:t>– </a:t>
            </a:r>
            <a:r>
              <a:rPr lang="hu-HU" sz="4000" b="1" dirty="0">
                <a:solidFill>
                  <a:schemeClr val="accent6"/>
                </a:solidFill>
              </a:rPr>
              <a:t>spanyol</a:t>
            </a:r>
            <a:r>
              <a:rPr lang="it-IT" sz="4000" b="1" dirty="0">
                <a:solidFill>
                  <a:schemeClr val="accent6"/>
                </a:solidFill>
              </a:rPr>
              <a:t> szak</a:t>
            </a:r>
            <a:r>
              <a:rPr lang="hu-HU" sz="4000" b="1" dirty="0">
                <a:solidFill>
                  <a:schemeClr val="accent6"/>
                </a:solidFill>
              </a:rPr>
              <a:t>irány</a:t>
            </a:r>
            <a:r>
              <a:rPr lang="it-IT" sz="4000" b="1" dirty="0">
                <a:solidFill>
                  <a:schemeClr val="accent6"/>
                </a:solidFill>
              </a:rPr>
              <a:t> BA</a:t>
            </a:r>
            <a:r>
              <a:rPr lang="hu-HU" sz="4000" b="1" dirty="0">
                <a:solidFill>
                  <a:schemeClr val="accent6"/>
                </a:solidFill>
              </a:rPr>
              <a:t> (6 félév)</a:t>
            </a:r>
          </a:p>
          <a:p>
            <a:pPr marL="714375" lvl="1">
              <a:spcBef>
                <a:spcPts val="0"/>
              </a:spcBef>
            </a:pPr>
            <a:r>
              <a:rPr lang="hu-HU" sz="3000" b="1" dirty="0">
                <a:solidFill>
                  <a:schemeClr val="accent6">
                    <a:lumMod val="75000"/>
                  </a:schemeClr>
                </a:solidFill>
              </a:rPr>
              <a:t>Specializáció:</a:t>
            </a:r>
          </a:p>
          <a:p>
            <a:pPr marL="1076325" lvl="1" indent="-276225">
              <a:spcAft>
                <a:spcPts val="3000"/>
              </a:spcAft>
            </a:pPr>
            <a:r>
              <a:rPr lang="hu-HU" sz="3000" b="1" dirty="0">
                <a:solidFill>
                  <a:schemeClr val="accent6">
                    <a:lumMod val="75000"/>
                  </a:schemeClr>
                </a:solidFill>
              </a:rPr>
              <a:t>Mediterrán Európa – újlatin kultúrák</a:t>
            </a:r>
          </a:p>
          <a:p>
            <a:pPr>
              <a:spcAft>
                <a:spcPts val="3600"/>
              </a:spcAft>
            </a:pPr>
            <a:r>
              <a:rPr lang="hu-HU" sz="4000" b="1" dirty="0">
                <a:solidFill>
                  <a:schemeClr val="accent1"/>
                </a:solidFill>
              </a:rPr>
              <a:t>Fordító és tolmács</a:t>
            </a:r>
            <a:r>
              <a:rPr lang="it-IT" sz="4000" b="1" dirty="0">
                <a:solidFill>
                  <a:schemeClr val="accent1"/>
                </a:solidFill>
              </a:rPr>
              <a:t> MA</a:t>
            </a:r>
            <a:r>
              <a:rPr lang="hu-HU" sz="4000" b="1" dirty="0">
                <a:solidFill>
                  <a:schemeClr val="accent1"/>
                </a:solidFill>
              </a:rPr>
              <a:t> (4 félév)</a:t>
            </a:r>
          </a:p>
          <a:p>
            <a:r>
              <a:rPr lang="hu-HU" sz="4000" b="1" dirty="0">
                <a:solidFill>
                  <a:srgbClr val="DE0000"/>
                </a:solidFill>
              </a:rPr>
              <a:t>Spanyol</a:t>
            </a:r>
            <a:r>
              <a:rPr lang="it-IT" sz="4000" b="1" dirty="0">
                <a:solidFill>
                  <a:srgbClr val="DE0000"/>
                </a:solidFill>
              </a:rPr>
              <a:t> nyelv és kultúra tanára (</a:t>
            </a:r>
            <a:r>
              <a:rPr lang="hu-HU" sz="4000" b="1">
                <a:solidFill>
                  <a:srgbClr val="DE0000"/>
                </a:solidFill>
              </a:rPr>
              <a:t>10 félév</a:t>
            </a:r>
            <a:r>
              <a:rPr lang="it-IT" sz="4000" b="1" dirty="0">
                <a:solidFill>
                  <a:srgbClr val="DE0000"/>
                </a:solidFill>
              </a:rPr>
              <a:t>)</a:t>
            </a:r>
            <a:endParaRPr lang="hu-HU" sz="4000" b="1" dirty="0">
              <a:solidFill>
                <a:srgbClr val="DE0000"/>
              </a:solidFill>
            </a:endParaRPr>
          </a:p>
          <a:p>
            <a:pPr marL="990600" lvl="1" indent="-276225"/>
            <a:r>
              <a:rPr lang="hu-HU" sz="3200" b="1" dirty="0">
                <a:solidFill>
                  <a:srgbClr val="DE0000"/>
                </a:solidFill>
              </a:rPr>
              <a:t>várható indulás: 2026 szeptember</a:t>
            </a:r>
            <a:endParaRPr lang="it-IT" sz="3200" b="1" dirty="0">
              <a:solidFill>
                <a:srgbClr val="D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45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Cataratas de Iguazú, Argentina / Paraguay / Brasil">
            <a:extLst>
              <a:ext uri="{FF2B5EF4-FFF2-40B4-BE49-F238E27FC236}">
                <a16:creationId xmlns:a16="http://schemas.microsoft.com/office/drawing/2014/main" id="{FFA13C1A-63E8-BE29-EA7A-5A6BB5C443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8" r="-3" b="3236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Imagen 8" descr="Oceanográfic, Valencia">
            <a:extLst>
              <a:ext uri="{FF2B5EF4-FFF2-40B4-BE49-F238E27FC236}">
                <a16:creationId xmlns:a16="http://schemas.microsoft.com/office/drawing/2014/main" id="{2AAB80BD-0E92-4CB6-4E1F-6959392810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286" b="-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5" name="Imagen 14" descr="Líneas Nazca, Perú">
            <a:extLst>
              <a:ext uri="{FF2B5EF4-FFF2-40B4-BE49-F238E27FC236}">
                <a16:creationId xmlns:a16="http://schemas.microsoft.com/office/drawing/2014/main" id="{8463C654-6B2E-F83F-0E56-2C85FB43C1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r="9246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1" name="Imagen 10" descr="Puente de la Mujer, Buenos Aires">
            <a:extLst>
              <a:ext uri="{FF2B5EF4-FFF2-40B4-BE49-F238E27FC236}">
                <a16:creationId xmlns:a16="http://schemas.microsoft.com/office/drawing/2014/main" id="{631CA833-62F3-5E49-D904-5861F003C5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0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Imagen 6" descr="Salto Ángel, Venezuela">
            <a:extLst>
              <a:ext uri="{FF2B5EF4-FFF2-40B4-BE49-F238E27FC236}">
                <a16:creationId xmlns:a16="http://schemas.microsoft.com/office/drawing/2014/main" id="{A40167FC-E0B0-18DF-AFEC-7AB692AAD9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r="13168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día sin risa es un día perdido">
            <a:extLst>
              <a:ext uri="{FF2B5EF4-FFF2-40B4-BE49-F238E27FC236}">
                <a16:creationId xmlns:a16="http://schemas.microsoft.com/office/drawing/2014/main" id="{49834DA7-0FB2-B7DB-D135-58BA59C12C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B444B1-DEFA-4834-AAD1-3E8AF243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9" y="2059185"/>
            <a:ext cx="5731139" cy="1107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300" noProof="0" dirty="0">
                <a:solidFill>
                  <a:srgbClr val="FF3F3F"/>
                </a:solidFill>
                <a:latin typeface="+mn-lt"/>
              </a:rPr>
              <a:t>Spanyol nyelvi gyakorlat: mindennapos kapcsolat a mai, gyakorlati spanyol nyelvvel </a:t>
            </a:r>
            <a:endParaRPr lang="en-US" sz="3300" b="1" dirty="0">
              <a:solidFill>
                <a:srgbClr val="FF3F3F"/>
              </a:solidFill>
              <a:latin typeface="+mn-lt"/>
            </a:endParaRPr>
          </a:p>
        </p:txBody>
      </p:sp>
      <p:pic>
        <p:nvPicPr>
          <p:cNvPr id="4" name="Imagen 3" descr="Sagrada Familia, Barcelona">
            <a:extLst>
              <a:ext uri="{FF2B5EF4-FFF2-40B4-BE49-F238E27FC236}">
                <a16:creationId xmlns:a16="http://schemas.microsoft.com/office/drawing/2014/main" id="{0C09E432-96CD-458B-992B-1518159AB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" b="1041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4F6E7A-BCB4-C7F4-D812-2B6C0B6650CD}"/>
              </a:ext>
            </a:extLst>
          </p:cNvPr>
          <p:cNvSpPr txBox="1"/>
          <p:nvPr/>
        </p:nvSpPr>
        <p:spPr>
          <a:xfrm>
            <a:off x="228599" y="771524"/>
            <a:ext cx="6400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800" b="1" dirty="0">
                <a:solidFill>
                  <a:srgbClr val="FF0000"/>
                </a:solidFill>
                <a:latin typeface="+mn-lt"/>
              </a:rPr>
              <a:t>Fejleszd a spanyoltudásodat!</a:t>
            </a:r>
            <a:endParaRPr lang="es-ES" sz="3800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1C0703-EC77-8C9E-9550-BD7AD311E1D6}"/>
              </a:ext>
            </a:extLst>
          </p:cNvPr>
          <p:cNvSpPr txBox="1"/>
          <p:nvPr/>
        </p:nvSpPr>
        <p:spPr>
          <a:xfrm>
            <a:off x="0" y="3507817"/>
            <a:ext cx="5734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300" noProof="0" dirty="0">
                <a:solidFill>
                  <a:srgbClr val="DE0000"/>
                </a:solidFill>
                <a:latin typeface="+mn-lt"/>
              </a:rPr>
              <a:t>Spanyol beszédgyakorlat anyanyelvi oktatóval</a:t>
            </a:r>
            <a:endParaRPr lang="hu-HU" sz="3300" noProof="0" dirty="0">
              <a:solidFill>
                <a:srgbClr val="DE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8DC50A-241C-B6F5-75F2-34DBC1B99921}"/>
              </a:ext>
            </a:extLst>
          </p:cNvPr>
          <p:cNvSpPr txBox="1"/>
          <p:nvPr/>
        </p:nvSpPr>
        <p:spPr>
          <a:xfrm>
            <a:off x="-1" y="5000775"/>
            <a:ext cx="5728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300" dirty="0">
                <a:solidFill>
                  <a:srgbClr val="C00000"/>
                </a:solidFill>
              </a:rPr>
              <a:t>Spanyol szakszövegalkotás tapasztalt tanulmányírókkal</a:t>
            </a:r>
            <a:endParaRPr lang="es-ES" sz="3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4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9EBE4F-FD25-440B-A96D-00207320A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281891" cy="4852362"/>
          </a:xfrm>
        </p:spPr>
        <p:txBody>
          <a:bodyPr anchor="ctr">
            <a:normAutofit/>
          </a:bodyPr>
          <a:lstStyle/>
          <a:p>
            <a:endParaRPr lang="hu-HU" sz="3200" dirty="0">
              <a:solidFill>
                <a:srgbClr val="FFFFFF"/>
              </a:solidFill>
            </a:endParaRPr>
          </a:p>
          <a:p>
            <a:r>
              <a:rPr lang="hu-HU" sz="3200" dirty="0">
                <a:solidFill>
                  <a:srgbClr val="FFFFFF"/>
                </a:solidFill>
              </a:rPr>
              <a:t>Irodalmi bevezető</a:t>
            </a:r>
          </a:p>
          <a:p>
            <a:endParaRPr lang="hu-HU" sz="3200" dirty="0">
              <a:solidFill>
                <a:srgbClr val="FFFFFF"/>
              </a:solidFill>
            </a:endParaRPr>
          </a:p>
          <a:p>
            <a:r>
              <a:rPr lang="hu-HU" sz="3200" dirty="0">
                <a:solidFill>
                  <a:schemeClr val="bg2"/>
                </a:solidFill>
              </a:rPr>
              <a:t>Spanyol nyelvű</a:t>
            </a:r>
            <a:r>
              <a:rPr lang="it-IT" sz="3200" dirty="0">
                <a:solidFill>
                  <a:schemeClr val="bg2"/>
                </a:solidFill>
              </a:rPr>
              <a:t> irodalm</a:t>
            </a:r>
            <a:r>
              <a:rPr lang="hu-HU" sz="3200" dirty="0">
                <a:solidFill>
                  <a:schemeClr val="bg2"/>
                </a:solidFill>
              </a:rPr>
              <a:t>i projektórák</a:t>
            </a:r>
            <a:endParaRPr lang="it-IT" sz="3200" dirty="0">
              <a:solidFill>
                <a:schemeClr val="bg2"/>
              </a:solidFill>
            </a:endParaRPr>
          </a:p>
          <a:p>
            <a:endParaRPr lang="it-IT" sz="3200" dirty="0">
              <a:solidFill>
                <a:srgbClr val="FFFFFF"/>
              </a:solidFill>
            </a:endParaRPr>
          </a:p>
          <a:p>
            <a:r>
              <a:rPr lang="hu-HU" sz="3200" noProof="0" dirty="0">
                <a:solidFill>
                  <a:schemeClr val="accent3"/>
                </a:solidFill>
              </a:rPr>
              <a:t>Fordítási gyakorlat</a:t>
            </a:r>
            <a:r>
              <a:rPr lang="hu-HU" sz="3200" dirty="0">
                <a:solidFill>
                  <a:schemeClr val="accent3"/>
                </a:solidFill>
              </a:rPr>
              <a:t> jártas</a:t>
            </a:r>
            <a:r>
              <a:rPr lang="hu-HU" sz="3200" noProof="0" dirty="0">
                <a:solidFill>
                  <a:schemeClr val="accent3"/>
                </a:solidFill>
              </a:rPr>
              <a:t> műfordítókkal</a:t>
            </a:r>
          </a:p>
          <a:p>
            <a:endParaRPr lang="it-IT" sz="3200" dirty="0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2C1EE13-305D-4FF6-BF0B-67D39023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3043464" y="2426566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hu-HU" b="1" noProof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Irodalom és		</a:t>
            </a:r>
            <a:r>
              <a:rPr lang="hu-HU" b="1" noProof="0" dirty="0">
                <a:solidFill>
                  <a:srgbClr val="FFFFFF"/>
                </a:solidFill>
                <a:latin typeface="+mn-lt"/>
              </a:rPr>
              <a:t> fordítás</a:t>
            </a:r>
          </a:p>
        </p:txBody>
      </p:sp>
      <p:pic>
        <p:nvPicPr>
          <p:cNvPr id="6" name="Imagen 5" descr="Regalitos del Roscón de Reyes">
            <a:extLst>
              <a:ext uri="{FF2B5EF4-FFF2-40B4-BE49-F238E27FC236}">
                <a16:creationId xmlns:a16="http://schemas.microsoft.com/office/drawing/2014/main" id="{83EB0918-0D09-FC69-7779-76AB97C49E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246791"/>
            <a:ext cx="4717106" cy="62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6FD75D-FAF0-43D8-A41D-DA2D1FEA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05" y="262996"/>
            <a:ext cx="5251316" cy="1807305"/>
          </a:xfrm>
        </p:spPr>
        <p:txBody>
          <a:bodyPr>
            <a:normAutofit/>
          </a:bodyPr>
          <a:lstStyle/>
          <a:p>
            <a:r>
              <a:rPr lang="hu-HU" b="1" u="sng" noProof="0" dirty="0">
                <a:solidFill>
                  <a:srgbClr val="0B89B8"/>
                </a:solidFill>
              </a:rPr>
              <a:t>Nyelvészet</a:t>
            </a:r>
            <a:endParaRPr lang="it-IT" b="1" u="sng" dirty="0">
              <a:solidFill>
                <a:srgbClr val="0B89B8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729A1D-2CAD-4D6E-9F3B-EAFBA14E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65" y="1980872"/>
            <a:ext cx="5883011" cy="4324678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solidFill>
                  <a:srgbClr val="19BDD8"/>
                </a:solidFill>
              </a:rPr>
              <a:t>Bevezetés az újlatin (</a:t>
            </a:r>
            <a:r>
              <a:rPr lang="hu-HU" b="1" dirty="0">
                <a:solidFill>
                  <a:srgbClr val="19BDD8"/>
                </a:solidFill>
              </a:rPr>
              <a:t>spanyol</a:t>
            </a:r>
            <a:r>
              <a:rPr lang="it-IT" b="1" dirty="0">
                <a:solidFill>
                  <a:srgbClr val="19BDD8"/>
                </a:solidFill>
              </a:rPr>
              <a:t>) </a:t>
            </a:r>
            <a:r>
              <a:rPr lang="hu-HU" b="1" noProof="0" dirty="0">
                <a:solidFill>
                  <a:srgbClr val="19BDD8"/>
                </a:solidFill>
              </a:rPr>
              <a:t>nyelvészetbe</a:t>
            </a:r>
            <a:endParaRPr lang="it-IT" b="1" dirty="0">
              <a:solidFill>
                <a:srgbClr val="19BDD8"/>
              </a:solidFill>
            </a:endParaRPr>
          </a:p>
          <a:p>
            <a:endParaRPr lang="it-IT" b="1" dirty="0"/>
          </a:p>
          <a:p>
            <a:r>
              <a:rPr lang="hu-HU" b="1" dirty="0">
                <a:solidFill>
                  <a:srgbClr val="0791BF"/>
                </a:solidFill>
              </a:rPr>
              <a:t>Spanyol </a:t>
            </a:r>
            <a:r>
              <a:rPr lang="it-IT" b="1" dirty="0">
                <a:solidFill>
                  <a:srgbClr val="0791BF"/>
                </a:solidFill>
              </a:rPr>
              <a:t> leíró nyelvtan </a:t>
            </a:r>
            <a:r>
              <a:rPr lang="hu-HU" b="1" dirty="0">
                <a:solidFill>
                  <a:srgbClr val="0791BF"/>
                </a:solidFill>
              </a:rPr>
              <a:t>(alaktantól mondattanig)</a:t>
            </a:r>
            <a:endParaRPr lang="it-IT" b="1" dirty="0">
              <a:solidFill>
                <a:srgbClr val="0791BF"/>
              </a:solidFill>
            </a:endParaRPr>
          </a:p>
          <a:p>
            <a:pPr marL="0" indent="0">
              <a:buNone/>
            </a:pPr>
            <a:endParaRPr lang="hu-HU" b="1" dirty="0"/>
          </a:p>
          <a:p>
            <a:r>
              <a:rPr lang="hu-HU" b="1" dirty="0">
                <a:solidFill>
                  <a:srgbClr val="037FB3"/>
                </a:solidFill>
              </a:rPr>
              <a:t>Frazeológia: hasznos spanyol szólások</a:t>
            </a:r>
          </a:p>
          <a:p>
            <a:endParaRPr lang="hu-HU" b="1" dirty="0"/>
          </a:p>
          <a:p>
            <a:r>
              <a:rPr lang="hu-HU" b="1" dirty="0">
                <a:solidFill>
                  <a:srgbClr val="021020"/>
                </a:solidFill>
              </a:rPr>
              <a:t>A spanyol nyelv amerikai változatai</a:t>
            </a:r>
          </a:p>
          <a:p>
            <a:endParaRPr lang="it-IT" b="1" dirty="0"/>
          </a:p>
          <a:p>
            <a:pPr marL="0" indent="0">
              <a:buNone/>
            </a:pPr>
            <a:endParaRPr lang="it-IT" sz="2000" b="1" dirty="0"/>
          </a:p>
        </p:txBody>
      </p:sp>
      <p:pic>
        <p:nvPicPr>
          <p:cNvPr id="5" name="Imagen 4" descr="Casa Museo Manuel de Falla, Granada">
            <a:extLst>
              <a:ext uri="{FF2B5EF4-FFF2-40B4-BE49-F238E27FC236}">
                <a16:creationId xmlns:a16="http://schemas.microsoft.com/office/drawing/2014/main" id="{AA0E935B-B09E-23A4-35CC-6F65D1146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204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81386C-3D78-48A2-AFB8-915990CE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31" y="3162764"/>
            <a:ext cx="6003980" cy="1325563"/>
          </a:xfrm>
        </p:spPr>
        <p:txBody>
          <a:bodyPr anchor="b">
            <a:normAutofit/>
          </a:bodyPr>
          <a:lstStyle/>
          <a:p>
            <a:r>
              <a:rPr lang="hu-HU" b="1" u="sng" dirty="0">
                <a:solidFill>
                  <a:srgbClr val="FFC000"/>
                </a:solidFill>
                <a:latin typeface="+mn-lt"/>
              </a:rPr>
              <a:t>Civilizáció</a:t>
            </a:r>
            <a:endParaRPr lang="it-IT" b="1" u="sng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4" name="Imagen 13" descr="Una rica tostada con una taza de café: un buen desayuno español">
            <a:extLst>
              <a:ext uri="{FF2B5EF4-FFF2-40B4-BE49-F238E27FC236}">
                <a16:creationId xmlns:a16="http://schemas.microsoft.com/office/drawing/2014/main" id="{C1DEEA28-6AE0-57B4-FA01-AF7AB4D7AF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8"/>
          <a:stretch/>
        </p:blipFill>
        <p:spPr>
          <a:xfrm>
            <a:off x="4045681" y="-15165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9F039-86BE-4FE8-979E-54BFDE692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367" y="4488327"/>
            <a:ext cx="6946955" cy="236967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D2A000"/>
                </a:solidFill>
              </a:rPr>
              <a:t>Művészetek</a:t>
            </a:r>
            <a:endParaRPr lang="it-IT" dirty="0">
              <a:solidFill>
                <a:srgbClr val="D2A000"/>
              </a:solidFill>
            </a:endParaRPr>
          </a:p>
          <a:p>
            <a:endParaRPr lang="it-IT" sz="1200" dirty="0"/>
          </a:p>
          <a:p>
            <a:r>
              <a:rPr lang="hu-HU" dirty="0">
                <a:solidFill>
                  <a:srgbClr val="C09200"/>
                </a:solidFill>
              </a:rPr>
              <a:t>Gasztronómia</a:t>
            </a:r>
            <a:endParaRPr lang="it-IT" dirty="0">
              <a:solidFill>
                <a:srgbClr val="C09200"/>
              </a:solidFill>
            </a:endParaRPr>
          </a:p>
          <a:p>
            <a:endParaRPr lang="it-IT" sz="1200" dirty="0"/>
          </a:p>
          <a:p>
            <a:r>
              <a:rPr lang="hu-HU" dirty="0">
                <a:solidFill>
                  <a:srgbClr val="A27B00"/>
                </a:solidFill>
              </a:rPr>
              <a:t>A spanyol ajkú országok a mai világban</a:t>
            </a:r>
            <a:endParaRPr lang="it-IT" dirty="0">
              <a:solidFill>
                <a:srgbClr val="A27B00"/>
              </a:solidFill>
            </a:endParaRPr>
          </a:p>
        </p:txBody>
      </p:sp>
      <p:pic>
        <p:nvPicPr>
          <p:cNvPr id="10" name="Imagen 9" descr="Escultura floral de la Virgen y el Niño Jesús">
            <a:extLst>
              <a:ext uri="{FF2B5EF4-FFF2-40B4-BE49-F238E27FC236}">
                <a16:creationId xmlns:a16="http://schemas.microsoft.com/office/drawing/2014/main" id="{EE43674F-B859-713D-E4AA-E0C12193C6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1410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Imagen 5" descr="Palau de la Música Catalana">
            <a:extLst>
              <a:ext uri="{FF2B5EF4-FFF2-40B4-BE49-F238E27FC236}">
                <a16:creationId xmlns:a16="http://schemas.microsoft.com/office/drawing/2014/main" id="{3E93F02B-4AFD-7336-7FCF-DD75522CDC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 r="-4" b="4883"/>
          <a:stretch/>
        </p:blipFill>
        <p:spPr>
          <a:xfrm>
            <a:off x="8146320" y="-3"/>
            <a:ext cx="4045680" cy="4904511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93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oggetto, metro da misura&#10;&#10;Descrizione generata automaticamente">
            <a:extLst>
              <a:ext uri="{FF2B5EF4-FFF2-40B4-BE49-F238E27FC236}">
                <a16:creationId xmlns:a16="http://schemas.microsoft.com/office/drawing/2014/main" id="{BF36AD78-FC55-4F71-8FCF-9033D0E75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b="13255"/>
          <a:stretch/>
        </p:blipFill>
        <p:spPr>
          <a:xfrm>
            <a:off x="-17" y="10"/>
            <a:ext cx="12192000" cy="68559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BA01816-024C-448B-A22D-FE1B3052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96" y="472060"/>
            <a:ext cx="6271883" cy="1613916"/>
          </a:xfrm>
        </p:spPr>
        <p:txBody>
          <a:bodyPr>
            <a:normAutofit/>
          </a:bodyPr>
          <a:lstStyle/>
          <a:p>
            <a:r>
              <a:rPr lang="hu-HU" sz="4800" b="1" dirty="0"/>
              <a:t>Specializációs lehetőség</a:t>
            </a:r>
            <a:endParaRPr lang="it-IT" sz="48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B1CD5F71-0B0A-47AF-BBDC-4289B53C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r="1" b="11612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66D17A-44FE-42D4-B276-CF27F5188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0" y="1873638"/>
            <a:ext cx="6953250" cy="4241411"/>
          </a:xfrm>
        </p:spPr>
        <p:txBody>
          <a:bodyPr>
            <a:normAutofit/>
          </a:bodyPr>
          <a:lstStyle/>
          <a:p>
            <a:r>
              <a:rPr lang="hu-HU" sz="3200" dirty="0"/>
              <a:t>Második mediterrán nyelv (olasz / francia) megismerése</a:t>
            </a:r>
          </a:p>
          <a:p>
            <a:pPr lvl="3"/>
            <a:r>
              <a:rPr lang="hu-HU" sz="3200" dirty="0">
                <a:solidFill>
                  <a:srgbClr val="FF0000"/>
                </a:solidFill>
              </a:rPr>
              <a:t>H</a:t>
            </a:r>
            <a:r>
              <a:rPr lang="hu-HU" sz="3200" dirty="0">
                <a:solidFill>
                  <a:srgbClr val="FFFF00"/>
                </a:solidFill>
              </a:rPr>
              <a:t>a</a:t>
            </a:r>
            <a:r>
              <a:rPr lang="hu-HU" sz="3200" dirty="0">
                <a:solidFill>
                  <a:srgbClr val="FF0000"/>
                </a:solidFill>
              </a:rPr>
              <a:t>m</a:t>
            </a:r>
            <a:r>
              <a:rPr lang="hu-HU" sz="3200" dirty="0">
                <a:solidFill>
                  <a:srgbClr val="FFFF00"/>
                </a:solidFill>
              </a:rPr>
              <a:t>a</a:t>
            </a:r>
            <a:r>
              <a:rPr lang="hu-HU" sz="3200" dirty="0">
                <a:solidFill>
                  <a:srgbClr val="FF0000"/>
                </a:solidFill>
              </a:rPr>
              <a:t>r</a:t>
            </a:r>
            <a:r>
              <a:rPr lang="hu-HU" sz="3200" dirty="0">
                <a:solidFill>
                  <a:srgbClr val="FFFF00"/>
                </a:solidFill>
              </a:rPr>
              <a:t>o</a:t>
            </a:r>
            <a:r>
              <a:rPr lang="hu-HU" sz="3200" dirty="0">
                <a:solidFill>
                  <a:srgbClr val="FF0000"/>
                </a:solidFill>
              </a:rPr>
              <a:t>s</a:t>
            </a:r>
            <a:r>
              <a:rPr lang="hu-HU" sz="3200" dirty="0">
                <a:solidFill>
                  <a:srgbClr val="FFFF00"/>
                </a:solidFill>
              </a:rPr>
              <a:t>a</a:t>
            </a:r>
            <a:r>
              <a:rPr lang="hu-HU" sz="3200" dirty="0">
                <a:solidFill>
                  <a:srgbClr val="FF0000"/>
                </a:solidFill>
              </a:rPr>
              <a:t>n</a:t>
            </a:r>
            <a:r>
              <a:rPr lang="hu-HU" sz="3200" dirty="0">
                <a:solidFill>
                  <a:srgbClr val="FFFF00"/>
                </a:solidFill>
              </a:rPr>
              <a:t>:</a:t>
            </a:r>
            <a:r>
              <a:rPr lang="hu-HU" sz="3200" dirty="0"/>
              <a:t> </a:t>
            </a:r>
            <a:r>
              <a:rPr lang="hu-HU" sz="3200" dirty="0">
                <a:solidFill>
                  <a:srgbClr val="FF0000"/>
                </a:solidFill>
              </a:rPr>
              <a:t>k</a:t>
            </a:r>
            <a:r>
              <a:rPr lang="hu-HU" sz="3200" dirty="0">
                <a:solidFill>
                  <a:srgbClr val="FFFF00"/>
                </a:solidFill>
              </a:rPr>
              <a:t>a</a:t>
            </a:r>
            <a:r>
              <a:rPr lang="hu-HU" sz="3200" dirty="0">
                <a:solidFill>
                  <a:srgbClr val="FF0000"/>
                </a:solidFill>
              </a:rPr>
              <a:t>t</a:t>
            </a:r>
            <a:r>
              <a:rPr lang="hu-HU" sz="3200" dirty="0">
                <a:solidFill>
                  <a:srgbClr val="FFFF00"/>
                </a:solidFill>
              </a:rPr>
              <a:t>a</a:t>
            </a:r>
            <a:r>
              <a:rPr lang="hu-HU" sz="3200" dirty="0">
                <a:solidFill>
                  <a:srgbClr val="FF0000"/>
                </a:solidFill>
              </a:rPr>
              <a:t>l</a:t>
            </a:r>
            <a:r>
              <a:rPr lang="hu-HU" sz="3200" dirty="0">
                <a:solidFill>
                  <a:srgbClr val="FFFF00"/>
                </a:solidFill>
              </a:rPr>
              <a:t>á</a:t>
            </a:r>
            <a:r>
              <a:rPr lang="hu-HU" sz="3200" dirty="0">
                <a:solidFill>
                  <a:srgbClr val="FF0000"/>
                </a:solidFill>
              </a:rPr>
              <a:t>n</a:t>
            </a:r>
            <a:endParaRPr lang="it-IT" sz="3200" dirty="0">
              <a:solidFill>
                <a:srgbClr val="FF0000"/>
              </a:solidFill>
            </a:endParaRPr>
          </a:p>
          <a:p>
            <a:r>
              <a:rPr lang="hu-HU" sz="3200" dirty="0"/>
              <a:t>A mediterrán térség alaposabb megismerése:</a:t>
            </a:r>
            <a:endParaRPr lang="it-IT" sz="3200" dirty="0"/>
          </a:p>
          <a:p>
            <a:pPr lvl="1"/>
            <a:r>
              <a:rPr lang="hu-HU" sz="2800" dirty="0"/>
              <a:t>Az újlatin nyelvek története</a:t>
            </a:r>
            <a:endParaRPr lang="it-IT" sz="2800" dirty="0"/>
          </a:p>
          <a:p>
            <a:pPr lvl="1"/>
            <a:r>
              <a:rPr lang="hu-HU" sz="2800" dirty="0"/>
              <a:t>A régió kultúrái ma</a:t>
            </a:r>
          </a:p>
          <a:p>
            <a:pPr lvl="1"/>
            <a:r>
              <a:rPr lang="hu-HU" sz="2800" dirty="0"/>
              <a:t>Művészetek és kulturális emlékhelyek az újlatin nyelvű európai országokban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141419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BD2913A-FCB3-4385-8790-5C106010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7782890" cy="4377876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3E8A7BA-2A6D-4471-AE3E-06909B16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793" y="0"/>
            <a:ext cx="4703379" cy="874235"/>
          </a:xfrm>
          <a:solidFill>
            <a:srgbClr val="FF0000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u-HU" sz="4800" b="1" dirty="0">
                <a:solidFill>
                  <a:srgbClr val="FFFF00"/>
                </a:solidFill>
                <a:latin typeface="+mn-lt"/>
              </a:rPr>
              <a:t>Estudiar en Esp</a:t>
            </a:r>
            <a:r>
              <a:rPr lang="es-ES" sz="4800" b="1" dirty="0">
                <a:solidFill>
                  <a:srgbClr val="FFFF00"/>
                </a:solidFill>
                <a:latin typeface="+mn-lt"/>
              </a:rPr>
              <a:t>aña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F7256E-39B8-4684-BCAF-E9C8BF7D8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5866" y="2188948"/>
            <a:ext cx="4330262" cy="4190934"/>
          </a:xfrm>
        </p:spPr>
        <p:txBody>
          <a:bodyPr vert="horz" lIns="91440" tIns="45720" rIns="91440" bIns="45720" rtlCol="0">
            <a:norm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Kari kapcsolatok:</a:t>
            </a:r>
          </a:p>
          <a:p>
            <a:pPr algn="ctr"/>
            <a:r>
              <a:rPr lang="hu-HU" sz="2000" b="1" dirty="0">
                <a:solidFill>
                  <a:srgbClr val="C00000"/>
                </a:solidFill>
              </a:rPr>
              <a:t>Universidad Pública de Navarra</a:t>
            </a:r>
          </a:p>
          <a:p>
            <a:pPr algn="ctr"/>
            <a:r>
              <a:rPr lang="hu-HU" sz="2000" b="1" dirty="0">
                <a:solidFill>
                  <a:srgbClr val="C00000"/>
                </a:solidFill>
              </a:rPr>
              <a:t>Universitat de Girona</a:t>
            </a:r>
          </a:p>
          <a:p>
            <a:pPr algn="ctr"/>
            <a:r>
              <a:rPr lang="hu-HU" sz="2000" b="1" dirty="0">
                <a:solidFill>
                  <a:srgbClr val="C00000"/>
                </a:solidFill>
              </a:rPr>
              <a:t>Universitat de les Illes Balears</a:t>
            </a:r>
          </a:p>
          <a:p>
            <a:pPr algn="ctr"/>
            <a:r>
              <a:rPr lang="hu-HU" sz="2000" b="1" dirty="0">
                <a:solidFill>
                  <a:srgbClr val="C00000"/>
                </a:solidFill>
              </a:rPr>
              <a:t>Universitat de Lleida</a:t>
            </a:r>
          </a:p>
        </p:txBody>
      </p:sp>
      <p:cxnSp>
        <p:nvCxnSpPr>
          <p:cNvPr id="34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Pannónia ösztöndíj">
            <a:extLst>
              <a:ext uri="{FF2B5EF4-FFF2-40B4-BE49-F238E27FC236}">
                <a16:creationId xmlns:a16="http://schemas.microsoft.com/office/drawing/2014/main" id="{98AA2F6F-0E2B-BF65-B893-EEE8AB44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" y="4104657"/>
            <a:ext cx="6399743" cy="1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519CDBD-1BDB-C51E-8525-64DEB991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8530552" cy="56208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75E40D8-0079-96D6-51A9-4B487874F006}"/>
              </a:ext>
            </a:extLst>
          </p:cNvPr>
          <p:cNvSpPr txBox="1"/>
          <p:nvPr/>
        </p:nvSpPr>
        <p:spPr>
          <a:xfrm>
            <a:off x="9007563" y="480060"/>
            <a:ext cx="2707425" cy="707886"/>
          </a:xfrm>
          <a:prstGeom prst="rect">
            <a:avLst/>
          </a:prstGeom>
          <a:solidFill>
            <a:srgbClr val="9B1C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DCBA01"/>
                </a:solidFill>
              </a:rPr>
              <a:t>Miért hasznos a spanyol nyelv?</a:t>
            </a:r>
            <a:endParaRPr lang="es-ES" sz="2000" b="1" dirty="0">
              <a:solidFill>
                <a:srgbClr val="DCBA0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CF3DAD-889F-64EA-8ED5-2D942E261F93}"/>
              </a:ext>
            </a:extLst>
          </p:cNvPr>
          <p:cNvSpPr txBox="1"/>
          <p:nvPr/>
        </p:nvSpPr>
        <p:spPr>
          <a:xfrm>
            <a:off x="9007564" y="1187946"/>
            <a:ext cx="2707424" cy="5216813"/>
          </a:xfrm>
          <a:prstGeom prst="rect">
            <a:avLst/>
          </a:prstGeom>
          <a:solidFill>
            <a:srgbClr val="DCBA0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21 ország hivatalos nyelve 3 kontinensen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500 millió anyanyelvi beszélő (2. legtöbb a világon)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Az internet 3. legtöbbet használt nyelve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Az összes beszélőt tekintve a világ 4. legnagyobb nyelve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23 millió nyelvtanuló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Kapcsolódási lehetőség a világ tekintélyes részéhez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50" b="1" dirty="0">
                <a:solidFill>
                  <a:srgbClr val="A21C13"/>
                </a:solidFill>
              </a:rPr>
              <a:t>A nyelv magas szintű ismerete önmagában is érték a munkaerőpiacon</a:t>
            </a:r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DCC03A-C8F0-F620-582B-191A6E4C1CAF}"/>
              </a:ext>
            </a:extLst>
          </p:cNvPr>
          <p:cNvSpPr txBox="1"/>
          <p:nvPr/>
        </p:nvSpPr>
        <p:spPr>
          <a:xfrm>
            <a:off x="477012" y="6100941"/>
            <a:ext cx="8530551" cy="276999"/>
          </a:xfrm>
          <a:prstGeom prst="rect">
            <a:avLst/>
          </a:prstGeom>
          <a:solidFill>
            <a:srgbClr val="9B1C15"/>
          </a:solidFill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DCBA01"/>
                </a:solidFill>
              </a:rPr>
              <a:t>Adatok forrása: </a:t>
            </a:r>
            <a:r>
              <a:rPr lang="hu-HU" sz="12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https://cvc.cervantes.es/lengua/anuario/anuario_23/el_espanol_en_el_mundo_anuario_instituto_cervantes_2023.pdf</a:t>
            </a:r>
            <a:endParaRPr lang="es-E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2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240</Words>
  <Application>Microsoft Office PowerPoint</Application>
  <PresentationFormat>Szélesvásznú</PresentationFormat>
  <Paragraphs>55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Tema di Office</vt:lpstr>
      <vt:lpstr>PowerPoint-bemutató</vt:lpstr>
      <vt:lpstr>OKTATÁS</vt:lpstr>
      <vt:lpstr>Spanyol nyelvi gyakorlat: mindennapos kapcsolat a mai, gyakorlati spanyol nyelvvel </vt:lpstr>
      <vt:lpstr>Irodalom és   fordítás</vt:lpstr>
      <vt:lpstr>Nyelvészet</vt:lpstr>
      <vt:lpstr>Civilizáció</vt:lpstr>
      <vt:lpstr>Specializációs lehetőség</vt:lpstr>
      <vt:lpstr>Estudiar en España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Orrù</dc:creator>
  <cp:lastModifiedBy>User</cp:lastModifiedBy>
  <cp:revision>23</cp:revision>
  <dcterms:created xsi:type="dcterms:W3CDTF">2019-11-20T08:19:49Z</dcterms:created>
  <dcterms:modified xsi:type="dcterms:W3CDTF">2025-01-27T09:12:09Z</dcterms:modified>
</cp:coreProperties>
</file>